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3"/>
  </p:notesMasterIdLst>
  <p:handoutMasterIdLst>
    <p:handoutMasterId r:id="rId14"/>
  </p:handoutMasterIdLst>
  <p:sldIdLst>
    <p:sldId id="256" r:id="rId3"/>
    <p:sldId id="265" r:id="rId4"/>
    <p:sldId id="266" r:id="rId5"/>
    <p:sldId id="276" r:id="rId6"/>
    <p:sldId id="278" r:id="rId7"/>
    <p:sldId id="279" r:id="rId8"/>
    <p:sldId id="280" r:id="rId9"/>
    <p:sldId id="281" r:id="rId10"/>
    <p:sldId id="283" r:id="rId11"/>
    <p:sldId id="28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>
      <p:cViewPr varScale="1">
        <p:scale>
          <a:sx n="79" d="100"/>
          <a:sy n="79" d="100"/>
        </p:scale>
        <p:origin x="16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20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2F24B5-48BA-4734-9848-DC9A04F0C45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4D5C57BC-F5C7-43C3-B787-0C18B6983CBB}">
      <dgm:prSet phldrT="[Texto]"/>
      <dgm:spPr/>
      <dgm:t>
        <a:bodyPr/>
        <a:lstStyle/>
        <a:p>
          <a:r>
            <a:rPr lang="pt-PT" dirty="0" err="1" smtClean="0"/>
            <a:t>Start</a:t>
          </a:r>
          <a:r>
            <a:rPr lang="pt-PT" dirty="0" smtClean="0"/>
            <a:t> Bit</a:t>
          </a:r>
          <a:endParaRPr lang="pt-PT" dirty="0"/>
        </a:p>
      </dgm:t>
    </dgm:pt>
    <dgm:pt modelId="{5C0DAC26-9591-427A-8D15-5642B855B6E9}" type="parTrans" cxnId="{A02C7A2B-08DA-45F2-97DF-5F68BAC7C390}">
      <dgm:prSet/>
      <dgm:spPr/>
      <dgm:t>
        <a:bodyPr/>
        <a:lstStyle/>
        <a:p>
          <a:endParaRPr lang="pt-PT"/>
        </a:p>
      </dgm:t>
    </dgm:pt>
    <dgm:pt modelId="{30D655A7-7171-47C2-A30C-12C6FED172ED}" type="sibTrans" cxnId="{A02C7A2B-08DA-45F2-97DF-5F68BAC7C390}">
      <dgm:prSet/>
      <dgm:spPr/>
      <dgm:t>
        <a:bodyPr/>
        <a:lstStyle/>
        <a:p>
          <a:endParaRPr lang="pt-PT"/>
        </a:p>
      </dgm:t>
    </dgm:pt>
    <dgm:pt modelId="{1A35E97A-1E33-4E3B-84F1-323AD7E42747}">
      <dgm:prSet phldrT="[Texto]"/>
      <dgm:spPr/>
      <dgm:t>
        <a:bodyPr/>
        <a:lstStyle/>
        <a:p>
          <a:r>
            <a:rPr lang="pt-PT" dirty="0" smtClean="0"/>
            <a:t>9ms nível lógico ‘0’ -&gt; 4.5ms nível lógico ‘1’</a:t>
          </a:r>
          <a:endParaRPr lang="pt-PT" dirty="0"/>
        </a:p>
      </dgm:t>
    </dgm:pt>
    <dgm:pt modelId="{9A597061-1ACD-4C92-9E8C-0DAA52CA9F92}" type="parTrans" cxnId="{CECABCCB-F83E-4784-A00B-4EC821448693}">
      <dgm:prSet/>
      <dgm:spPr/>
      <dgm:t>
        <a:bodyPr/>
        <a:lstStyle/>
        <a:p>
          <a:endParaRPr lang="pt-PT"/>
        </a:p>
      </dgm:t>
    </dgm:pt>
    <dgm:pt modelId="{80F422D7-BE51-4482-B8A1-AD585311923A}" type="sibTrans" cxnId="{CECABCCB-F83E-4784-A00B-4EC821448693}">
      <dgm:prSet/>
      <dgm:spPr/>
      <dgm:t>
        <a:bodyPr/>
        <a:lstStyle/>
        <a:p>
          <a:endParaRPr lang="pt-PT"/>
        </a:p>
      </dgm:t>
    </dgm:pt>
    <dgm:pt modelId="{DFCB7B3F-6659-4256-BB91-515E790CC6C8}">
      <dgm:prSet phldrT="[Texto]"/>
      <dgm:spPr/>
      <dgm:t>
        <a:bodyPr/>
        <a:lstStyle/>
        <a:p>
          <a:r>
            <a:rPr lang="pt-PT" dirty="0" smtClean="0"/>
            <a:t>Data Bit</a:t>
          </a:r>
          <a:endParaRPr lang="pt-PT" dirty="0"/>
        </a:p>
      </dgm:t>
    </dgm:pt>
    <dgm:pt modelId="{06EC080D-6ABA-4764-BE96-C8B40C8D3769}" type="parTrans" cxnId="{77D145AB-6908-48DB-9E96-6D5470C3CA8A}">
      <dgm:prSet/>
      <dgm:spPr/>
      <dgm:t>
        <a:bodyPr/>
        <a:lstStyle/>
        <a:p>
          <a:endParaRPr lang="pt-PT"/>
        </a:p>
      </dgm:t>
    </dgm:pt>
    <dgm:pt modelId="{BE470851-543F-4C58-AD78-A192289E9338}" type="sibTrans" cxnId="{77D145AB-6908-48DB-9E96-6D5470C3CA8A}">
      <dgm:prSet/>
      <dgm:spPr/>
      <dgm:t>
        <a:bodyPr/>
        <a:lstStyle/>
        <a:p>
          <a:endParaRPr lang="pt-PT"/>
        </a:p>
      </dgm:t>
    </dgm:pt>
    <dgm:pt modelId="{25759ADD-B4F9-4B3A-B824-7853BA0D0BA8}">
      <dgm:prSet phldrT="[Texto]"/>
      <dgm:spPr/>
      <dgm:t>
        <a:bodyPr/>
        <a:lstStyle/>
        <a:p>
          <a:r>
            <a:rPr lang="pt-PT" dirty="0" smtClean="0"/>
            <a:t>562.5us </a:t>
          </a:r>
          <a:r>
            <a:rPr lang="pt-PT" dirty="0" err="1" smtClean="0"/>
            <a:t>n.l</a:t>
          </a:r>
          <a:r>
            <a:rPr lang="pt-PT" dirty="0" smtClean="0"/>
            <a:t>. ‘0’ -&gt; 562.5us </a:t>
          </a:r>
          <a:r>
            <a:rPr lang="pt-PT" dirty="0" err="1" smtClean="0"/>
            <a:t>n.l</a:t>
          </a:r>
          <a:r>
            <a:rPr lang="pt-PT" dirty="0" smtClean="0"/>
            <a:t>. ‘1’: ‘0’ lógico</a:t>
          </a:r>
          <a:endParaRPr lang="pt-PT" dirty="0"/>
        </a:p>
      </dgm:t>
    </dgm:pt>
    <dgm:pt modelId="{74C1A69D-2523-4657-AAB8-D6E06BA59E46}" type="parTrans" cxnId="{B1318DF5-EB55-4F9B-910C-FD2572EE8B1A}">
      <dgm:prSet/>
      <dgm:spPr/>
      <dgm:t>
        <a:bodyPr/>
        <a:lstStyle/>
        <a:p>
          <a:endParaRPr lang="pt-PT"/>
        </a:p>
      </dgm:t>
    </dgm:pt>
    <dgm:pt modelId="{704085F8-1D27-4F77-964C-5C377F299C14}" type="sibTrans" cxnId="{B1318DF5-EB55-4F9B-910C-FD2572EE8B1A}">
      <dgm:prSet/>
      <dgm:spPr/>
      <dgm:t>
        <a:bodyPr/>
        <a:lstStyle/>
        <a:p>
          <a:endParaRPr lang="pt-PT"/>
        </a:p>
      </dgm:t>
    </dgm:pt>
    <dgm:pt modelId="{B925BBA7-BE02-4C5E-94EA-02E97ECBC48C}">
      <dgm:prSet phldrT="[Texto]"/>
      <dgm:spPr/>
      <dgm:t>
        <a:bodyPr/>
        <a:lstStyle/>
        <a:p>
          <a:r>
            <a:rPr lang="pt-PT" dirty="0" smtClean="0"/>
            <a:t>562.5us </a:t>
          </a:r>
          <a:r>
            <a:rPr lang="pt-PT" dirty="0" err="1" smtClean="0"/>
            <a:t>n.l</a:t>
          </a:r>
          <a:r>
            <a:rPr lang="pt-PT" dirty="0" smtClean="0"/>
            <a:t>. ‘0’ -&gt; 1.6875ms </a:t>
          </a:r>
          <a:r>
            <a:rPr lang="pt-PT" dirty="0" err="1" smtClean="0"/>
            <a:t>n.l</a:t>
          </a:r>
          <a:r>
            <a:rPr lang="pt-PT" dirty="0" smtClean="0"/>
            <a:t>. ‘1’: ‘1’ lógico</a:t>
          </a:r>
          <a:endParaRPr lang="pt-PT" dirty="0"/>
        </a:p>
      </dgm:t>
    </dgm:pt>
    <dgm:pt modelId="{6660DFC2-2888-431B-AC0B-6F368CA4F529}" type="parTrans" cxnId="{9736F4B7-B136-4529-B2B8-84103A7C49D6}">
      <dgm:prSet/>
      <dgm:spPr/>
      <dgm:t>
        <a:bodyPr/>
        <a:lstStyle/>
        <a:p>
          <a:endParaRPr lang="pt-PT"/>
        </a:p>
      </dgm:t>
    </dgm:pt>
    <dgm:pt modelId="{B8EE6D63-8059-4449-81E1-51EDAA9CCFA2}" type="sibTrans" cxnId="{9736F4B7-B136-4529-B2B8-84103A7C49D6}">
      <dgm:prSet/>
      <dgm:spPr/>
      <dgm:t>
        <a:bodyPr/>
        <a:lstStyle/>
        <a:p>
          <a:endParaRPr lang="pt-PT"/>
        </a:p>
      </dgm:t>
    </dgm:pt>
    <dgm:pt modelId="{EA5225A4-2DDD-406C-92D2-2CBA541B0A07}">
      <dgm:prSet phldrT="[Texto]"/>
      <dgm:spPr/>
      <dgm:t>
        <a:bodyPr/>
        <a:lstStyle/>
        <a:p>
          <a:r>
            <a:rPr lang="pt-PT" dirty="0" smtClean="0"/>
            <a:t>Stop Bit</a:t>
          </a:r>
          <a:endParaRPr lang="pt-PT" dirty="0"/>
        </a:p>
      </dgm:t>
    </dgm:pt>
    <dgm:pt modelId="{E1F86536-5FE7-4B9F-9EAE-ABBA2965000D}" type="parTrans" cxnId="{D1CED2A4-D2AE-43C0-AA2F-4BCFE1F17F38}">
      <dgm:prSet/>
      <dgm:spPr/>
      <dgm:t>
        <a:bodyPr/>
        <a:lstStyle/>
        <a:p>
          <a:endParaRPr lang="pt-PT"/>
        </a:p>
      </dgm:t>
    </dgm:pt>
    <dgm:pt modelId="{23177F51-5F2C-4DC7-BB4E-55E5575DB994}" type="sibTrans" cxnId="{D1CED2A4-D2AE-43C0-AA2F-4BCFE1F17F38}">
      <dgm:prSet/>
      <dgm:spPr/>
      <dgm:t>
        <a:bodyPr/>
        <a:lstStyle/>
        <a:p>
          <a:endParaRPr lang="pt-PT"/>
        </a:p>
      </dgm:t>
    </dgm:pt>
    <dgm:pt modelId="{46317141-1A24-4A6F-8652-7CCADB635EF3}">
      <dgm:prSet phldrT="[Texto]"/>
      <dgm:spPr/>
      <dgm:t>
        <a:bodyPr/>
        <a:lstStyle/>
        <a:p>
          <a:r>
            <a:rPr lang="pt-PT" dirty="0" smtClean="0"/>
            <a:t>562.5us nível lógico ‘0’</a:t>
          </a:r>
          <a:endParaRPr lang="pt-PT" dirty="0"/>
        </a:p>
      </dgm:t>
    </dgm:pt>
    <dgm:pt modelId="{E57BBAC7-0FC7-4617-ADD2-B204795E8CEE}" type="parTrans" cxnId="{A08DA2C4-C7F7-4A9D-8F91-3ECEB23B7DB7}">
      <dgm:prSet/>
      <dgm:spPr/>
      <dgm:t>
        <a:bodyPr/>
        <a:lstStyle/>
        <a:p>
          <a:endParaRPr lang="pt-PT"/>
        </a:p>
      </dgm:t>
    </dgm:pt>
    <dgm:pt modelId="{D8962661-75E2-4695-BF15-ED7CD0B2EA55}" type="sibTrans" cxnId="{A08DA2C4-C7F7-4A9D-8F91-3ECEB23B7DB7}">
      <dgm:prSet/>
      <dgm:spPr/>
      <dgm:t>
        <a:bodyPr/>
        <a:lstStyle/>
        <a:p>
          <a:endParaRPr lang="pt-PT"/>
        </a:p>
      </dgm:t>
    </dgm:pt>
    <dgm:pt modelId="{A9F50613-A910-4CCE-8E1C-EFF22F3A2584}" type="pres">
      <dgm:prSet presAssocID="{B52F24B5-48BA-4734-9848-DC9A04F0C45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PT"/>
        </a:p>
      </dgm:t>
    </dgm:pt>
    <dgm:pt modelId="{8329749E-48EB-4BCA-8BDC-DA902410DBEE}" type="pres">
      <dgm:prSet presAssocID="{4D5C57BC-F5C7-43C3-B787-0C18B6983CBB}" presName="composite" presStyleCnt="0"/>
      <dgm:spPr/>
    </dgm:pt>
    <dgm:pt modelId="{C5885246-C633-4CF8-A5F0-D2361368EB27}" type="pres">
      <dgm:prSet presAssocID="{4D5C57BC-F5C7-43C3-B787-0C18B6983CBB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966E39DC-6BAC-4A81-A0F8-954555A23347}" type="pres">
      <dgm:prSet presAssocID="{4D5C57BC-F5C7-43C3-B787-0C18B6983CBB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F19C500B-F97F-4BBF-A6D6-D2F002B50419}" type="pres">
      <dgm:prSet presAssocID="{30D655A7-7171-47C2-A30C-12C6FED172ED}" presName="sp" presStyleCnt="0"/>
      <dgm:spPr/>
    </dgm:pt>
    <dgm:pt modelId="{76E882D0-2D4F-4E00-A827-0ED4C7CA879E}" type="pres">
      <dgm:prSet presAssocID="{DFCB7B3F-6659-4256-BB91-515E790CC6C8}" presName="composite" presStyleCnt="0"/>
      <dgm:spPr/>
    </dgm:pt>
    <dgm:pt modelId="{F9656DAA-C5B3-46E6-AF45-E98E9C269B49}" type="pres">
      <dgm:prSet presAssocID="{DFCB7B3F-6659-4256-BB91-515E790CC6C8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88635223-DECF-4861-A780-E44A2A4FBDE7}" type="pres">
      <dgm:prSet presAssocID="{DFCB7B3F-6659-4256-BB91-515E790CC6C8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6A47A440-B771-4C30-A44A-4DBF4185B092}" type="pres">
      <dgm:prSet presAssocID="{BE470851-543F-4C58-AD78-A192289E9338}" presName="sp" presStyleCnt="0"/>
      <dgm:spPr/>
    </dgm:pt>
    <dgm:pt modelId="{19E9DF9F-5D10-4514-9268-5AB97181CDA0}" type="pres">
      <dgm:prSet presAssocID="{EA5225A4-2DDD-406C-92D2-2CBA541B0A07}" presName="composite" presStyleCnt="0"/>
      <dgm:spPr/>
    </dgm:pt>
    <dgm:pt modelId="{1C7BC3AD-DF00-45BA-AC74-668720654180}" type="pres">
      <dgm:prSet presAssocID="{EA5225A4-2DDD-406C-92D2-2CBA541B0A0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PT"/>
        </a:p>
      </dgm:t>
    </dgm:pt>
    <dgm:pt modelId="{61269B91-9C0B-43B2-95B2-F82B7877424A}" type="pres">
      <dgm:prSet presAssocID="{EA5225A4-2DDD-406C-92D2-2CBA541B0A0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pt-PT"/>
        </a:p>
      </dgm:t>
    </dgm:pt>
  </dgm:ptLst>
  <dgm:cxnLst>
    <dgm:cxn modelId="{9CADEC52-90CB-4355-B08B-8F4B00876A2A}" type="presOf" srcId="{DFCB7B3F-6659-4256-BB91-515E790CC6C8}" destId="{F9656DAA-C5B3-46E6-AF45-E98E9C269B49}" srcOrd="0" destOrd="0" presId="urn:microsoft.com/office/officeart/2005/8/layout/chevron2"/>
    <dgm:cxn modelId="{77D145AB-6908-48DB-9E96-6D5470C3CA8A}" srcId="{B52F24B5-48BA-4734-9848-DC9A04F0C45A}" destId="{DFCB7B3F-6659-4256-BB91-515E790CC6C8}" srcOrd="1" destOrd="0" parTransId="{06EC080D-6ABA-4764-BE96-C8B40C8D3769}" sibTransId="{BE470851-543F-4C58-AD78-A192289E9338}"/>
    <dgm:cxn modelId="{21123B3A-E89C-4D5F-A261-1276849BE40D}" type="presOf" srcId="{EA5225A4-2DDD-406C-92D2-2CBA541B0A07}" destId="{1C7BC3AD-DF00-45BA-AC74-668720654180}" srcOrd="0" destOrd="0" presId="urn:microsoft.com/office/officeart/2005/8/layout/chevron2"/>
    <dgm:cxn modelId="{7606844B-5922-49CB-9E0E-AC8917B15717}" type="presOf" srcId="{1A35E97A-1E33-4E3B-84F1-323AD7E42747}" destId="{966E39DC-6BAC-4A81-A0F8-954555A23347}" srcOrd="0" destOrd="0" presId="urn:microsoft.com/office/officeart/2005/8/layout/chevron2"/>
    <dgm:cxn modelId="{D1CED2A4-D2AE-43C0-AA2F-4BCFE1F17F38}" srcId="{B52F24B5-48BA-4734-9848-DC9A04F0C45A}" destId="{EA5225A4-2DDD-406C-92D2-2CBA541B0A07}" srcOrd="2" destOrd="0" parTransId="{E1F86536-5FE7-4B9F-9EAE-ABBA2965000D}" sibTransId="{23177F51-5F2C-4DC7-BB4E-55E5575DB994}"/>
    <dgm:cxn modelId="{A08DA2C4-C7F7-4A9D-8F91-3ECEB23B7DB7}" srcId="{EA5225A4-2DDD-406C-92D2-2CBA541B0A07}" destId="{46317141-1A24-4A6F-8652-7CCADB635EF3}" srcOrd="0" destOrd="0" parTransId="{E57BBAC7-0FC7-4617-ADD2-B204795E8CEE}" sibTransId="{D8962661-75E2-4695-BF15-ED7CD0B2EA55}"/>
    <dgm:cxn modelId="{B6B511B5-0F89-46A3-96AB-9BB9060F46AF}" type="presOf" srcId="{46317141-1A24-4A6F-8652-7CCADB635EF3}" destId="{61269B91-9C0B-43B2-95B2-F82B7877424A}" srcOrd="0" destOrd="0" presId="urn:microsoft.com/office/officeart/2005/8/layout/chevron2"/>
    <dgm:cxn modelId="{CECABCCB-F83E-4784-A00B-4EC821448693}" srcId="{4D5C57BC-F5C7-43C3-B787-0C18B6983CBB}" destId="{1A35E97A-1E33-4E3B-84F1-323AD7E42747}" srcOrd="0" destOrd="0" parTransId="{9A597061-1ACD-4C92-9E8C-0DAA52CA9F92}" sibTransId="{80F422D7-BE51-4482-B8A1-AD585311923A}"/>
    <dgm:cxn modelId="{4261ECD2-5925-4124-BB53-6E9DC8486EA3}" type="presOf" srcId="{B52F24B5-48BA-4734-9848-DC9A04F0C45A}" destId="{A9F50613-A910-4CCE-8E1C-EFF22F3A2584}" srcOrd="0" destOrd="0" presId="urn:microsoft.com/office/officeart/2005/8/layout/chevron2"/>
    <dgm:cxn modelId="{A02C7A2B-08DA-45F2-97DF-5F68BAC7C390}" srcId="{B52F24B5-48BA-4734-9848-DC9A04F0C45A}" destId="{4D5C57BC-F5C7-43C3-B787-0C18B6983CBB}" srcOrd="0" destOrd="0" parTransId="{5C0DAC26-9591-427A-8D15-5642B855B6E9}" sibTransId="{30D655A7-7171-47C2-A30C-12C6FED172ED}"/>
    <dgm:cxn modelId="{DFBE0B2F-7080-4D9A-8A1B-C4764349F86F}" type="presOf" srcId="{4D5C57BC-F5C7-43C3-B787-0C18B6983CBB}" destId="{C5885246-C633-4CF8-A5F0-D2361368EB27}" srcOrd="0" destOrd="0" presId="urn:microsoft.com/office/officeart/2005/8/layout/chevron2"/>
    <dgm:cxn modelId="{B1318DF5-EB55-4F9B-910C-FD2572EE8B1A}" srcId="{DFCB7B3F-6659-4256-BB91-515E790CC6C8}" destId="{25759ADD-B4F9-4B3A-B824-7853BA0D0BA8}" srcOrd="0" destOrd="0" parTransId="{74C1A69D-2523-4657-AAB8-D6E06BA59E46}" sibTransId="{704085F8-1D27-4F77-964C-5C377F299C14}"/>
    <dgm:cxn modelId="{A6F9A407-44AF-4FD2-ADA5-8FAB7B9AD49A}" type="presOf" srcId="{B925BBA7-BE02-4C5E-94EA-02E97ECBC48C}" destId="{88635223-DECF-4861-A780-E44A2A4FBDE7}" srcOrd="0" destOrd="1" presId="urn:microsoft.com/office/officeart/2005/8/layout/chevron2"/>
    <dgm:cxn modelId="{9736F4B7-B136-4529-B2B8-84103A7C49D6}" srcId="{DFCB7B3F-6659-4256-BB91-515E790CC6C8}" destId="{B925BBA7-BE02-4C5E-94EA-02E97ECBC48C}" srcOrd="1" destOrd="0" parTransId="{6660DFC2-2888-431B-AC0B-6F368CA4F529}" sibTransId="{B8EE6D63-8059-4449-81E1-51EDAA9CCFA2}"/>
    <dgm:cxn modelId="{B24A7417-58EE-4D50-A296-05D4C7292A66}" type="presOf" srcId="{25759ADD-B4F9-4B3A-B824-7853BA0D0BA8}" destId="{88635223-DECF-4861-A780-E44A2A4FBDE7}" srcOrd="0" destOrd="0" presId="urn:microsoft.com/office/officeart/2005/8/layout/chevron2"/>
    <dgm:cxn modelId="{2A633432-AB00-4D0E-91D9-AFAABF89FD16}" type="presParOf" srcId="{A9F50613-A910-4CCE-8E1C-EFF22F3A2584}" destId="{8329749E-48EB-4BCA-8BDC-DA902410DBEE}" srcOrd="0" destOrd="0" presId="urn:microsoft.com/office/officeart/2005/8/layout/chevron2"/>
    <dgm:cxn modelId="{1BB066BF-A78C-4651-A06D-8172065B969C}" type="presParOf" srcId="{8329749E-48EB-4BCA-8BDC-DA902410DBEE}" destId="{C5885246-C633-4CF8-A5F0-D2361368EB27}" srcOrd="0" destOrd="0" presId="urn:microsoft.com/office/officeart/2005/8/layout/chevron2"/>
    <dgm:cxn modelId="{B14B458E-10F5-4BD0-8445-65F9A548476D}" type="presParOf" srcId="{8329749E-48EB-4BCA-8BDC-DA902410DBEE}" destId="{966E39DC-6BAC-4A81-A0F8-954555A23347}" srcOrd="1" destOrd="0" presId="urn:microsoft.com/office/officeart/2005/8/layout/chevron2"/>
    <dgm:cxn modelId="{597ED16E-7FA7-4AF1-8980-0B804DA95F72}" type="presParOf" srcId="{A9F50613-A910-4CCE-8E1C-EFF22F3A2584}" destId="{F19C500B-F97F-4BBF-A6D6-D2F002B50419}" srcOrd="1" destOrd="0" presId="urn:microsoft.com/office/officeart/2005/8/layout/chevron2"/>
    <dgm:cxn modelId="{584DB95E-4BA6-427C-BA34-51D5EE9B7528}" type="presParOf" srcId="{A9F50613-A910-4CCE-8E1C-EFF22F3A2584}" destId="{76E882D0-2D4F-4E00-A827-0ED4C7CA879E}" srcOrd="2" destOrd="0" presId="urn:microsoft.com/office/officeart/2005/8/layout/chevron2"/>
    <dgm:cxn modelId="{35440C26-E1DA-43BB-968E-5393FD3CC0C8}" type="presParOf" srcId="{76E882D0-2D4F-4E00-A827-0ED4C7CA879E}" destId="{F9656DAA-C5B3-46E6-AF45-E98E9C269B49}" srcOrd="0" destOrd="0" presId="urn:microsoft.com/office/officeart/2005/8/layout/chevron2"/>
    <dgm:cxn modelId="{125AF548-A4AB-41A2-B4BF-1B3B28EA87BE}" type="presParOf" srcId="{76E882D0-2D4F-4E00-A827-0ED4C7CA879E}" destId="{88635223-DECF-4861-A780-E44A2A4FBDE7}" srcOrd="1" destOrd="0" presId="urn:microsoft.com/office/officeart/2005/8/layout/chevron2"/>
    <dgm:cxn modelId="{E6D5E1F0-9D3D-4BCE-8A90-959B472B1623}" type="presParOf" srcId="{A9F50613-A910-4CCE-8E1C-EFF22F3A2584}" destId="{6A47A440-B771-4C30-A44A-4DBF4185B092}" srcOrd="3" destOrd="0" presId="urn:microsoft.com/office/officeart/2005/8/layout/chevron2"/>
    <dgm:cxn modelId="{2AB76A4E-27E1-420D-BA99-222EE54AC70D}" type="presParOf" srcId="{A9F50613-A910-4CCE-8E1C-EFF22F3A2584}" destId="{19E9DF9F-5D10-4514-9268-5AB97181CDA0}" srcOrd="4" destOrd="0" presId="urn:microsoft.com/office/officeart/2005/8/layout/chevron2"/>
    <dgm:cxn modelId="{21E32D72-A480-4B1B-8F76-42D56D9E8F83}" type="presParOf" srcId="{19E9DF9F-5D10-4514-9268-5AB97181CDA0}" destId="{1C7BC3AD-DF00-45BA-AC74-668720654180}" srcOrd="0" destOrd="0" presId="urn:microsoft.com/office/officeart/2005/8/layout/chevron2"/>
    <dgm:cxn modelId="{49C60F88-A129-41DB-8284-79AA264A34D7}" type="presParOf" srcId="{19E9DF9F-5D10-4514-9268-5AB97181CDA0}" destId="{61269B91-9C0B-43B2-95B2-F82B7877424A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85246-C633-4CF8-A5F0-D2361368EB27}">
      <dsp:nvSpPr>
        <dsp:cNvPr id="0" name=""/>
        <dsp:cNvSpPr/>
      </dsp:nvSpPr>
      <dsp:spPr>
        <a:xfrm rot="5400000">
          <a:off x="-178451" y="179250"/>
          <a:ext cx="1189679" cy="8327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800" kern="1200" dirty="0" err="1" smtClean="0"/>
            <a:t>Start</a:t>
          </a:r>
          <a:r>
            <a:rPr lang="pt-PT" sz="1800" kern="1200" dirty="0" smtClean="0"/>
            <a:t> Bit</a:t>
          </a:r>
          <a:endParaRPr lang="pt-PT" sz="1800" kern="1200" dirty="0"/>
        </a:p>
      </dsp:txBody>
      <dsp:txXfrm rot="-5400000">
        <a:off x="2" y="417186"/>
        <a:ext cx="832775" cy="356904"/>
      </dsp:txXfrm>
    </dsp:sp>
    <dsp:sp modelId="{966E39DC-6BAC-4A81-A0F8-954555A23347}">
      <dsp:nvSpPr>
        <dsp:cNvPr id="0" name=""/>
        <dsp:cNvSpPr/>
      </dsp:nvSpPr>
      <dsp:spPr>
        <a:xfrm rot="5400000">
          <a:off x="3270101" y="-2436527"/>
          <a:ext cx="773291" cy="56479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2200" kern="1200" dirty="0" smtClean="0"/>
            <a:t>9ms nível lógico ‘0’ -&gt; 4.5ms nível lógico ‘1’</a:t>
          </a:r>
          <a:endParaRPr lang="pt-PT" sz="2200" kern="1200" dirty="0"/>
        </a:p>
      </dsp:txBody>
      <dsp:txXfrm rot="-5400000">
        <a:off x="832775" y="38548"/>
        <a:ext cx="5610195" cy="697793"/>
      </dsp:txXfrm>
    </dsp:sp>
    <dsp:sp modelId="{F9656DAA-C5B3-46E6-AF45-E98E9C269B49}">
      <dsp:nvSpPr>
        <dsp:cNvPr id="0" name=""/>
        <dsp:cNvSpPr/>
      </dsp:nvSpPr>
      <dsp:spPr>
        <a:xfrm rot="5400000">
          <a:off x="-178451" y="1167788"/>
          <a:ext cx="1189679" cy="8327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800" kern="1200" dirty="0" smtClean="0"/>
            <a:t>Data Bit</a:t>
          </a:r>
          <a:endParaRPr lang="pt-PT" sz="1800" kern="1200" dirty="0"/>
        </a:p>
      </dsp:txBody>
      <dsp:txXfrm rot="-5400000">
        <a:off x="2" y="1405724"/>
        <a:ext cx="832775" cy="356904"/>
      </dsp:txXfrm>
    </dsp:sp>
    <dsp:sp modelId="{88635223-DECF-4861-A780-E44A2A4FBDE7}">
      <dsp:nvSpPr>
        <dsp:cNvPr id="0" name=""/>
        <dsp:cNvSpPr/>
      </dsp:nvSpPr>
      <dsp:spPr>
        <a:xfrm rot="5400000">
          <a:off x="3270101" y="-1447990"/>
          <a:ext cx="773291" cy="56479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2200" kern="1200" dirty="0" smtClean="0"/>
            <a:t>562.5us </a:t>
          </a:r>
          <a:r>
            <a:rPr lang="pt-PT" sz="2200" kern="1200" dirty="0" err="1" smtClean="0"/>
            <a:t>n.l</a:t>
          </a:r>
          <a:r>
            <a:rPr lang="pt-PT" sz="2200" kern="1200" dirty="0" smtClean="0"/>
            <a:t>. ‘0’ -&gt; 562.5us </a:t>
          </a:r>
          <a:r>
            <a:rPr lang="pt-PT" sz="2200" kern="1200" dirty="0" err="1" smtClean="0"/>
            <a:t>n.l</a:t>
          </a:r>
          <a:r>
            <a:rPr lang="pt-PT" sz="2200" kern="1200" dirty="0" smtClean="0"/>
            <a:t>. ‘1’: ‘0’ lógico</a:t>
          </a:r>
          <a:endParaRPr lang="pt-PT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2200" kern="1200" dirty="0" smtClean="0"/>
            <a:t>562.5us </a:t>
          </a:r>
          <a:r>
            <a:rPr lang="pt-PT" sz="2200" kern="1200" dirty="0" err="1" smtClean="0"/>
            <a:t>n.l</a:t>
          </a:r>
          <a:r>
            <a:rPr lang="pt-PT" sz="2200" kern="1200" dirty="0" smtClean="0"/>
            <a:t>. ‘0’ -&gt; 1.6875ms </a:t>
          </a:r>
          <a:r>
            <a:rPr lang="pt-PT" sz="2200" kern="1200" dirty="0" err="1" smtClean="0"/>
            <a:t>n.l</a:t>
          </a:r>
          <a:r>
            <a:rPr lang="pt-PT" sz="2200" kern="1200" dirty="0" smtClean="0"/>
            <a:t>. ‘1’: ‘1’ lógico</a:t>
          </a:r>
          <a:endParaRPr lang="pt-PT" sz="2200" kern="1200" dirty="0"/>
        </a:p>
      </dsp:txBody>
      <dsp:txXfrm rot="-5400000">
        <a:off x="832775" y="1027085"/>
        <a:ext cx="5610195" cy="697793"/>
      </dsp:txXfrm>
    </dsp:sp>
    <dsp:sp modelId="{1C7BC3AD-DF00-45BA-AC74-668720654180}">
      <dsp:nvSpPr>
        <dsp:cNvPr id="0" name=""/>
        <dsp:cNvSpPr/>
      </dsp:nvSpPr>
      <dsp:spPr>
        <a:xfrm rot="5400000">
          <a:off x="-178451" y="2156325"/>
          <a:ext cx="1189679" cy="8327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800" kern="1200" dirty="0" smtClean="0"/>
            <a:t>Stop Bit</a:t>
          </a:r>
          <a:endParaRPr lang="pt-PT" sz="1800" kern="1200" dirty="0"/>
        </a:p>
      </dsp:txBody>
      <dsp:txXfrm rot="-5400000">
        <a:off x="2" y="2394261"/>
        <a:ext cx="832775" cy="356904"/>
      </dsp:txXfrm>
    </dsp:sp>
    <dsp:sp modelId="{61269B91-9C0B-43B2-95B2-F82B7877424A}">
      <dsp:nvSpPr>
        <dsp:cNvPr id="0" name=""/>
        <dsp:cNvSpPr/>
      </dsp:nvSpPr>
      <dsp:spPr>
        <a:xfrm rot="5400000">
          <a:off x="3270101" y="-459452"/>
          <a:ext cx="773291" cy="56479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2200" kern="1200" dirty="0" smtClean="0"/>
            <a:t>562.5us nível lógico ‘0’</a:t>
          </a:r>
          <a:endParaRPr lang="pt-PT" sz="2200" kern="1200" dirty="0"/>
        </a:p>
      </dsp:txBody>
      <dsp:txXfrm rot="-5400000">
        <a:off x="832775" y="2015623"/>
        <a:ext cx="5610195" cy="6977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pt-PT" smtClean="0"/>
              <a:t>02/06/2015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pt-PT" smtClean="0"/>
              <a:t>02/06/2015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  <a:p>
            <a:pPr lvl="3"/>
            <a:r>
              <a:rPr lang="pt-PT" dirty="0" smtClean="0"/>
              <a:t>Quarto nível</a:t>
            </a:r>
          </a:p>
          <a:p>
            <a:pPr lvl="4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ângulo 7"/>
          <p:cNvSpPr/>
          <p:nvPr userDrawn="1"/>
        </p:nvSpPr>
        <p:spPr bwMode="gray">
          <a:xfrm>
            <a:off x="-1588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Rectângulo 6"/>
          <p:cNvSpPr/>
          <p:nvPr userDrawn="1"/>
        </p:nvSpPr>
        <p:spPr bwMode="black">
          <a:xfrm>
            <a:off x="-1588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Faça clique para editar o estilo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pt-PT" smtClean="0"/>
              <a:t>02/06/2015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pt-PT" smtClean="0"/>
              <a:t>02/06/2015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pt-PT" smtClean="0"/>
              <a:t>02/06/2015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pt-PT" smtClean="0"/>
              <a:t>02/06/2015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7048" y="457200"/>
            <a:ext cx="9144000" cy="1143000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pt-PT" smtClean="0"/>
              <a:t>02/06/2015</a:t>
            </a:fld>
            <a:endParaRPr lang="pt-PT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pt-PT" smtClean="0"/>
              <a:t>02/06/2015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pt-PT" smtClean="0"/>
              <a:t>02/06/2015</a:t>
            </a:fld>
            <a:endParaRPr lang="pt-PT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pt-PT" smtClean="0"/>
              <a:t>02/06/2015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ângu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6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pt-PT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pt-PT" smtClean="0"/>
              <a:t>02/06/2015</a:t>
            </a:fld>
            <a:endParaRPr lang="pt-PT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 dirty="0" smtClean="0"/>
              <a:t>Clique para editar o estilo</a:t>
            </a:r>
            <a:endParaRPr lang="pt-PT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  <a:p>
            <a:pPr lvl="3"/>
            <a:r>
              <a:rPr lang="pt-PT" dirty="0" smtClean="0"/>
              <a:t>Quarto nível</a:t>
            </a:r>
          </a:p>
          <a:p>
            <a:pPr lvl="4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pt-PT" smtClean="0"/>
              <a:pPr/>
              <a:t>02/06/2015</a:t>
            </a:fld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1152">
          <p15:clr>
            <a:srgbClr val="F26B43"/>
          </p15:clr>
        </p15:guide>
        <p15:guide id="5" orient="horz" pos="3840">
          <p15:clr>
            <a:srgbClr val="F26B43"/>
          </p15:clr>
        </p15:guide>
        <p15:guide id="6" orient="horz" pos="288">
          <p15:clr>
            <a:srgbClr val="F26B43"/>
          </p15:clr>
        </p15:guide>
        <p15:guide id="7" pos="6720">
          <p15:clr>
            <a:srgbClr val="F26B43"/>
          </p15:clr>
        </p15:guide>
        <p15:guide id="8" pos="960">
          <p15:clr>
            <a:srgbClr val="F26B43"/>
          </p15:clr>
        </p15:guide>
        <p15:guide id="9" pos="672">
          <p15:clr>
            <a:srgbClr val="F26B43"/>
          </p15:clr>
        </p15:guide>
        <p15:guide id="10" pos="7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pt/url?sa=i&amp;rct=j&amp;q=&amp;esrc=s&amp;source=images&amp;cd=&amp;cad=rja&amp;uact=8&amp;ved=0CAYQjB0&amp;url=http://www.digikey.com/product-detail/en/FXX-3006-JES/FXX-3006-JES-ND/5222194&amp;ei=jt5sVeq0CIH9UN2_geAB&amp;bvm=bv.94455598,d.d24&amp;psig=AFQjCNErwGCQS3Oo7Vip0hV6QXKVkQkz6Q&amp;ust=1433284620240172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pt/url?sa=i&amp;rct=j&amp;q=&amp;esrc=s&amp;source=images&amp;cd=&amp;ved=0CAYQjB0&amp;url=http://www.arduino.cc/en/Tutorial/PWM&amp;ei=q95sVeiQOsHjUdrwgpAF&amp;bvm=bv.94455598,d.d24&amp;psig=AFQjCNHDhhESWBgl7f2VXI9x23sIM61WcA&amp;ust=1433284649475850&amp;cad=rja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hyperlink" Target="http://aquaticus.info/pw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smtClean="0"/>
              <a:t>Infravermelhos no Controlo de </a:t>
            </a:r>
            <a:r>
              <a:rPr lang="pt-PT" dirty="0" err="1" smtClean="0"/>
              <a:t>LEDs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 smtClean="0"/>
              <a:t>Amostrando sinais IR e aplicando Pulse </a:t>
            </a:r>
            <a:r>
              <a:rPr lang="pt-PT" dirty="0" err="1" smtClean="0"/>
              <a:t>Width</a:t>
            </a:r>
            <a:r>
              <a:rPr lang="pt-PT" dirty="0" smtClean="0"/>
              <a:t> </a:t>
            </a:r>
            <a:r>
              <a:rPr lang="pt-PT" dirty="0" err="1" smtClean="0"/>
              <a:t>Modulation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Manual de Utilizador</a:t>
            </a:r>
            <a:endParaRPr lang="pt-PT" dirty="0"/>
          </a:p>
        </p:txBody>
      </p:sp>
      <p:pic>
        <p:nvPicPr>
          <p:cNvPr id="7" name="Marcador de Posição de Conteú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2113763"/>
            <a:ext cx="4343400" cy="3253784"/>
          </a:xfrm>
        </p:spPr>
      </p:pic>
      <p:sp>
        <p:nvSpPr>
          <p:cNvPr id="6" name="Marcador de Posição de Conteúdo 5"/>
          <p:cNvSpPr>
            <a:spLocks noGrp="1"/>
          </p:cNvSpPr>
          <p:nvPr>
            <p:ph sz="half" idx="1"/>
          </p:nvPr>
        </p:nvSpPr>
        <p:spPr>
          <a:xfrm>
            <a:off x="1055440" y="1825625"/>
            <a:ext cx="4343400" cy="4915743"/>
          </a:xfrm>
        </p:spPr>
        <p:txBody>
          <a:bodyPr>
            <a:normAutofit fontScale="85000" lnSpcReduction="20000"/>
          </a:bodyPr>
          <a:lstStyle/>
          <a:p>
            <a:r>
              <a:rPr lang="pt-PT" dirty="0"/>
              <a:t>Os </a:t>
            </a:r>
            <a:r>
              <a:rPr lang="pt-PT" dirty="0" err="1"/>
              <a:t>LEDs</a:t>
            </a:r>
            <a:r>
              <a:rPr lang="pt-PT" dirty="0"/>
              <a:t> controlados são os 9 verdes (numerados de 0 a 8</a:t>
            </a:r>
            <a:r>
              <a:rPr lang="pt-PT" dirty="0" smtClean="0"/>
              <a:t>)</a:t>
            </a:r>
          </a:p>
          <a:p>
            <a:r>
              <a:rPr lang="pt-PT" dirty="0" smtClean="0"/>
              <a:t>A intensidade luminosa dos </a:t>
            </a:r>
            <a:r>
              <a:rPr lang="pt-PT" dirty="0" err="1" smtClean="0"/>
              <a:t>LEDs</a:t>
            </a:r>
            <a:r>
              <a:rPr lang="pt-PT" dirty="0" smtClean="0"/>
              <a:t> é controlada através das setas inferiores do comando, variando de 0 a 15</a:t>
            </a:r>
          </a:p>
          <a:p>
            <a:r>
              <a:rPr lang="pt-PT" dirty="0"/>
              <a:t>Em qualquer instante a intensidade luminosa </a:t>
            </a:r>
            <a:r>
              <a:rPr lang="pt-PT" dirty="0" smtClean="0"/>
              <a:t>será </a:t>
            </a:r>
            <a:r>
              <a:rPr lang="pt-PT" dirty="0"/>
              <a:t>mostrada nos displays de sete segmentos </a:t>
            </a:r>
            <a:r>
              <a:rPr lang="pt-PT" dirty="0" smtClean="0"/>
              <a:t>HEX5 </a:t>
            </a:r>
            <a:r>
              <a:rPr lang="pt-PT" dirty="0"/>
              <a:t>e </a:t>
            </a:r>
            <a:r>
              <a:rPr lang="pt-PT" dirty="0" smtClean="0"/>
              <a:t>HEX4, bem como nos </a:t>
            </a:r>
            <a:r>
              <a:rPr lang="pt-PT" dirty="0" err="1" smtClean="0"/>
              <a:t>LEDs</a:t>
            </a:r>
            <a:r>
              <a:rPr lang="pt-PT" dirty="0" smtClean="0"/>
              <a:t> vermelhos</a:t>
            </a:r>
          </a:p>
          <a:p>
            <a:r>
              <a:rPr lang="pt-PT" dirty="0" smtClean="0"/>
              <a:t>O botão </a:t>
            </a:r>
            <a:r>
              <a:rPr lang="pt-PT" dirty="0" err="1" smtClean="0"/>
              <a:t>Power</a:t>
            </a:r>
            <a:r>
              <a:rPr lang="pt-PT" dirty="0" smtClean="0"/>
              <a:t> </a:t>
            </a:r>
            <a:r>
              <a:rPr lang="pt-PT" dirty="0" err="1" smtClean="0"/>
              <a:t>Off</a:t>
            </a:r>
            <a:r>
              <a:rPr lang="pt-PT" dirty="0" smtClean="0"/>
              <a:t> coloca a máquina em Standby</a:t>
            </a:r>
          </a:p>
          <a:p>
            <a:r>
              <a:rPr lang="pt-PT" dirty="0" smtClean="0"/>
              <a:t>Quando a intensidade é máxima (15) e todos os </a:t>
            </a:r>
            <a:r>
              <a:rPr lang="pt-PT" dirty="0" err="1" smtClean="0"/>
              <a:t>LEDs</a:t>
            </a:r>
            <a:r>
              <a:rPr lang="pt-PT" dirty="0" smtClean="0"/>
              <a:t> estão acesos (9), ouve-se um bip (sinal sonoro)</a:t>
            </a:r>
          </a:p>
          <a:p>
            <a:r>
              <a:rPr lang="pt-PT" dirty="0" smtClean="0"/>
              <a:t>No ecrã LCD expõe-se quem desenvolveu este projeto</a:t>
            </a:r>
          </a:p>
          <a:p>
            <a:r>
              <a:rPr lang="pt-PT" dirty="0"/>
              <a:t>Clicar no botão KEY0 do kit fará o </a:t>
            </a:r>
            <a:r>
              <a:rPr lang="pt-PT" dirty="0" err="1"/>
              <a:t>reset</a:t>
            </a:r>
            <a:r>
              <a:rPr lang="pt-PT" dirty="0"/>
              <a:t> da máquina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383218" y="5921670"/>
            <a:ext cx="2808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 smtClean="0"/>
              <a:t>Projeto desenvolvido por:</a:t>
            </a:r>
          </a:p>
          <a:p>
            <a:pPr algn="r"/>
            <a:r>
              <a:rPr lang="pt-PT" dirty="0" smtClean="0"/>
              <a:t>Sandra Inês Moreira 76471</a:t>
            </a:r>
          </a:p>
          <a:p>
            <a:pPr algn="r"/>
            <a:r>
              <a:rPr lang="pt-PT" dirty="0" smtClean="0"/>
              <a:t>Ricardo Jorge Jesus 76613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286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525000" cy="1143000"/>
          </a:xfrm>
        </p:spPr>
        <p:txBody>
          <a:bodyPr/>
          <a:lstStyle/>
          <a:p>
            <a:r>
              <a:rPr lang="pt-PT" dirty="0" smtClean="0"/>
              <a:t>Conteúdo</a:t>
            </a:r>
            <a:endParaRPr lang="pt-PT" dirty="0"/>
          </a:p>
        </p:txBody>
      </p:sp>
      <p:sp>
        <p:nvSpPr>
          <p:cNvPr id="14" name="Marcador de Posição de Conteúdo 13"/>
          <p:cNvSpPr>
            <a:spLocks noGrp="1"/>
          </p:cNvSpPr>
          <p:nvPr>
            <p:ph idx="1"/>
          </p:nvPr>
        </p:nvSpPr>
        <p:spPr>
          <a:xfrm>
            <a:off x="1271464" y="2204864"/>
            <a:ext cx="9144000" cy="4267200"/>
          </a:xfrm>
        </p:spPr>
        <p:txBody>
          <a:bodyPr/>
          <a:lstStyle/>
          <a:p>
            <a:r>
              <a:rPr lang="pt-PT" dirty="0" smtClean="0"/>
              <a:t>Arquitetura de Sistema</a:t>
            </a:r>
          </a:p>
          <a:p>
            <a:r>
              <a:rPr lang="pt-PT" dirty="0" smtClean="0"/>
              <a:t>Implementação dos diferentes blocos</a:t>
            </a:r>
          </a:p>
          <a:p>
            <a:r>
              <a:rPr lang="pt-PT" dirty="0" smtClean="0"/>
              <a:t>Validação de resultados</a:t>
            </a:r>
          </a:p>
          <a:p>
            <a:r>
              <a:rPr lang="pt-PT" dirty="0" smtClean="0"/>
              <a:t>Manual de Utilizador / Conclusões</a:t>
            </a:r>
            <a:endParaRPr lang="pt-PT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3315614"/>
            <a:ext cx="3851920" cy="27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982200" cy="1143000"/>
          </a:xfrm>
        </p:spPr>
        <p:txBody>
          <a:bodyPr/>
          <a:lstStyle/>
          <a:p>
            <a:r>
              <a:rPr lang="pt-PT" dirty="0" smtClean="0"/>
              <a:t>Arquitetura de Sistema</a:t>
            </a:r>
            <a:endParaRPr lang="pt-PT" dirty="0"/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43" y="1615480"/>
            <a:ext cx="9186514" cy="4693840"/>
          </a:xfrm>
        </p:spPr>
      </p:pic>
      <p:sp>
        <p:nvSpPr>
          <p:cNvPr id="5" name="CaixaDeTexto 4"/>
          <p:cNvSpPr txBox="1"/>
          <p:nvPr/>
        </p:nvSpPr>
        <p:spPr>
          <a:xfrm>
            <a:off x="6011373" y="6309320"/>
            <a:ext cx="4677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Diagrama de blocos do sistema implementado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Implementação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 smtClean="0"/>
              <a:t>Recetor IR</a:t>
            </a:r>
          </a:p>
          <a:p>
            <a:r>
              <a:rPr lang="pt-PT" dirty="0" smtClean="0"/>
              <a:t>Controlo de Ações</a:t>
            </a:r>
          </a:p>
          <a:p>
            <a:r>
              <a:rPr lang="pt-PT" dirty="0" smtClean="0"/>
              <a:t>Contador de PWM</a:t>
            </a:r>
          </a:p>
          <a:p>
            <a:r>
              <a:rPr lang="pt-PT" dirty="0" smtClean="0"/>
              <a:t>PWM</a:t>
            </a:r>
          </a:p>
          <a:p>
            <a:r>
              <a:rPr lang="pt-PT" dirty="0" smtClean="0"/>
              <a:t>Mostrador de PWM em </a:t>
            </a:r>
            <a:r>
              <a:rPr lang="pt-PT" dirty="0" err="1" smtClean="0"/>
              <a:t>LEDRs</a:t>
            </a:r>
            <a:endParaRPr lang="pt-PT" dirty="0" smtClean="0"/>
          </a:p>
          <a:p>
            <a:r>
              <a:rPr lang="pt-PT" dirty="0" smtClean="0"/>
              <a:t>Mostrador de PWM em </a:t>
            </a:r>
            <a:r>
              <a:rPr lang="pt-PT" dirty="0" err="1" smtClean="0"/>
              <a:t>HEXs</a:t>
            </a:r>
            <a:endParaRPr lang="pt-PT" dirty="0" smtClean="0"/>
          </a:p>
          <a:p>
            <a:r>
              <a:rPr lang="pt-PT" dirty="0" smtClean="0"/>
              <a:t>Definir </a:t>
            </a:r>
            <a:r>
              <a:rPr lang="pt-PT" dirty="0" err="1" smtClean="0"/>
              <a:t>LEDGs</a:t>
            </a:r>
            <a:r>
              <a:rPr lang="pt-PT" dirty="0" smtClean="0"/>
              <a:t> acesos</a:t>
            </a:r>
          </a:p>
          <a:p>
            <a:r>
              <a:rPr lang="pt-PT" dirty="0" smtClean="0"/>
              <a:t>Unidade de LCD</a:t>
            </a:r>
          </a:p>
          <a:p>
            <a:r>
              <a:rPr lang="pt-PT" dirty="0" smtClean="0"/>
              <a:t>Unidade Áudio</a:t>
            </a:r>
            <a:endParaRPr lang="pt-PT" dirty="0"/>
          </a:p>
        </p:txBody>
      </p:sp>
      <p:pic>
        <p:nvPicPr>
          <p:cNvPr id="6" name="Marcador de Posição de Conteúdo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12" y="1825625"/>
            <a:ext cx="4270375" cy="4270375"/>
          </a:xfrm>
        </p:spPr>
      </p:pic>
      <p:sp>
        <p:nvSpPr>
          <p:cNvPr id="7" name="CaixaDeTexto 6"/>
          <p:cNvSpPr txBox="1"/>
          <p:nvPr/>
        </p:nvSpPr>
        <p:spPr>
          <a:xfrm>
            <a:off x="7546988" y="6096000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Imagem de </a:t>
            </a:r>
            <a:r>
              <a:rPr lang="pt-PT" dirty="0">
                <a:hlinkClick r:id="rId3"/>
              </a:rPr>
              <a:t>www.digikey.com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4764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Recetor de Infravermelhos</a:t>
            </a:r>
            <a:endParaRPr lang="pt-PT" dirty="0"/>
          </a:p>
        </p:txBody>
      </p:sp>
      <p:graphicFrame>
        <p:nvGraphicFramePr>
          <p:cNvPr id="5" name="Marcador de Posição de Conteú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52009546"/>
              </p:ext>
            </p:extLst>
          </p:nvPr>
        </p:nvGraphicFramePr>
        <p:xfrm>
          <a:off x="479376" y="2348880"/>
          <a:ext cx="6480720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2276872"/>
            <a:ext cx="430114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Controlo de Ações, Contador PWM e Ajustar </a:t>
            </a:r>
            <a:r>
              <a:rPr lang="pt-PT" dirty="0" err="1" smtClean="0"/>
              <a:t>LEDs</a:t>
            </a:r>
            <a:r>
              <a:rPr lang="pt-PT" dirty="0" smtClean="0"/>
              <a:t> verdes acesos</a:t>
            </a:r>
            <a:endParaRPr lang="pt-PT" dirty="0"/>
          </a:p>
        </p:txBody>
      </p:sp>
      <p:pic>
        <p:nvPicPr>
          <p:cNvPr id="9" name="Marcador de Posição de Conteúdo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22" y="1844824"/>
            <a:ext cx="9938356" cy="4571848"/>
          </a:xfrm>
        </p:spPr>
      </p:pic>
    </p:spTree>
    <p:extLst>
      <p:ext uri="{BB962C8B-B14F-4D97-AF65-F5344CB8AC3E}">
        <p14:creationId xmlns:p14="http://schemas.microsoft.com/office/powerpoint/2010/main" val="188769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PWM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PT" dirty="0" smtClean="0"/>
              <a:t>Técnica usada para obter resultados analógicos através de meios digitais.</a:t>
            </a: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2060848"/>
            <a:ext cx="3810000" cy="417195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8555710" y="6232836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Imagem de </a:t>
            </a:r>
            <a:r>
              <a:rPr lang="pt-PT" dirty="0">
                <a:hlinkClick r:id="rId3"/>
              </a:rPr>
              <a:t>www.arduino.cc</a:t>
            </a:r>
            <a:endParaRPr lang="pt-PT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621941" y="5628134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smtClean="0"/>
              <a:t>Imagem de </a:t>
            </a:r>
            <a:r>
              <a:rPr lang="pt-PT" dirty="0">
                <a:hlinkClick r:id="rId4"/>
              </a:rPr>
              <a:t>aquaticus.info</a:t>
            </a:r>
            <a:endParaRPr lang="pt-PT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84984"/>
            <a:ext cx="48006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6664" y="385192"/>
            <a:ext cx="9144000" cy="1143000"/>
          </a:xfrm>
        </p:spPr>
        <p:txBody>
          <a:bodyPr/>
          <a:lstStyle/>
          <a:p>
            <a:r>
              <a:rPr lang="pt-PT" dirty="0" smtClean="0"/>
              <a:t>Mostrador de valor de PWM em </a:t>
            </a:r>
            <a:r>
              <a:rPr lang="pt-PT" dirty="0" err="1" smtClean="0"/>
              <a:t>LEDRs</a:t>
            </a:r>
            <a:r>
              <a:rPr lang="pt-PT" dirty="0" smtClean="0"/>
              <a:t> e displays hexadecimais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76664" y="1753617"/>
            <a:ext cx="4343400" cy="1531367"/>
          </a:xfrm>
        </p:spPr>
        <p:txBody>
          <a:bodyPr/>
          <a:lstStyle/>
          <a:p>
            <a:r>
              <a:rPr lang="pt-PT" dirty="0" smtClean="0"/>
              <a:t>O valor de PWM num dado instante deve ser mostrado nos </a:t>
            </a:r>
            <a:r>
              <a:rPr lang="pt-PT" dirty="0" err="1" smtClean="0"/>
              <a:t>LEDs</a:t>
            </a:r>
            <a:r>
              <a:rPr lang="pt-PT" dirty="0" smtClean="0"/>
              <a:t> vermelhos da FPGA, bem como em dois </a:t>
            </a:r>
            <a:r>
              <a:rPr lang="pt-PT" dirty="0" smtClean="0"/>
              <a:t>displays </a:t>
            </a:r>
            <a:r>
              <a:rPr lang="pt-PT" dirty="0" smtClean="0"/>
              <a:t>hexadecimais (HEX5 e HEX4)</a:t>
            </a:r>
            <a:endParaRPr lang="pt-PT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79376" y="328498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 smtClean="0"/>
              <a:t>Unidade de LCD e Áudio</a:t>
            </a:r>
            <a:endParaRPr lang="pt-PT" dirty="0"/>
          </a:p>
        </p:txBody>
      </p:sp>
      <p:sp>
        <p:nvSpPr>
          <p:cNvPr id="7" name="Marcador de Posição de Conteúdo 2"/>
          <p:cNvSpPr txBox="1">
            <a:spLocks/>
          </p:cNvSpPr>
          <p:nvPr/>
        </p:nvSpPr>
        <p:spPr>
          <a:xfrm>
            <a:off x="476664" y="4655123"/>
            <a:ext cx="4343400" cy="1209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smtClean="0"/>
              <a:t>Blocos cujas implementações assentaram nas disponibilizadas pelos docentes da U.C.</a:t>
            </a:r>
            <a:endParaRPr lang="pt-PT" dirty="0"/>
          </a:p>
        </p:txBody>
      </p:sp>
      <p:pic>
        <p:nvPicPr>
          <p:cNvPr id="9" name="ir_leds0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8048" y="2519300"/>
            <a:ext cx="4343400" cy="2443162"/>
          </a:xfrm>
        </p:spPr>
      </p:pic>
    </p:spTree>
    <p:extLst>
      <p:ext uri="{BB962C8B-B14F-4D97-AF65-F5344CB8AC3E}">
        <p14:creationId xmlns:p14="http://schemas.microsoft.com/office/powerpoint/2010/main" val="242978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27273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Validação de Resultados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" r="1"/>
          <a:stretch/>
        </p:blipFill>
        <p:spPr>
          <a:xfrm>
            <a:off x="1271086" y="2536304"/>
            <a:ext cx="9491154" cy="936104"/>
          </a:xfrm>
        </p:spPr>
      </p:pic>
      <p:sp>
        <p:nvSpPr>
          <p:cNvPr id="7" name="CaixaDeTexto 6"/>
          <p:cNvSpPr txBox="1"/>
          <p:nvPr/>
        </p:nvSpPr>
        <p:spPr>
          <a:xfrm>
            <a:off x="5178317" y="3472408"/>
            <a:ext cx="558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 smtClean="0"/>
              <a:t>Testbench</a:t>
            </a:r>
            <a:r>
              <a:rPr lang="pt-PT" dirty="0" smtClean="0"/>
              <a:t> desenvolvida para recetor de infravermelhos</a:t>
            </a:r>
            <a:endParaRPr lang="pt-PT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4149080"/>
            <a:ext cx="9489600" cy="928679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734286" y="5077759"/>
            <a:ext cx="602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 smtClean="0"/>
              <a:t>Testbench</a:t>
            </a:r>
            <a:r>
              <a:rPr lang="pt-PT" dirty="0" smtClean="0"/>
              <a:t> desenvolvida para bloco gerador de sinal de PWM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071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Computer_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Escritório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critório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scritório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TechComputer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scritório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D472324-6816-447D-A73C-4FA00160DF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estrutura de placa de circuitos (ecrã panorâmico)</Template>
  <TotalTime>0</TotalTime>
  <Words>353</Words>
  <Application>Microsoft Office PowerPoint</Application>
  <PresentationFormat>Ecrã Panorâmico</PresentationFormat>
  <Paragraphs>51</Paragraphs>
  <Slides>10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Arial</vt:lpstr>
      <vt:lpstr>Candara</vt:lpstr>
      <vt:lpstr>Consolas</vt:lpstr>
      <vt:lpstr>TechComputer_16x9</vt:lpstr>
      <vt:lpstr>Infravermelhos no Controlo de LEDs</vt:lpstr>
      <vt:lpstr>Conteúdo</vt:lpstr>
      <vt:lpstr>Arquitetura de Sistema</vt:lpstr>
      <vt:lpstr>Implementação</vt:lpstr>
      <vt:lpstr>Recetor de Infravermelhos</vt:lpstr>
      <vt:lpstr>Controlo de Ações, Contador PWM e Ajustar LEDs verdes acesos</vt:lpstr>
      <vt:lpstr>PWM</vt:lpstr>
      <vt:lpstr>Mostrador de valor de PWM em LEDRs e displays hexadecimais</vt:lpstr>
      <vt:lpstr>Validação de Resultados</vt:lpstr>
      <vt:lpstr>Manual de Utilizador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2015-06-01T21:48:35Z</dcterms:created>
  <dcterms:modified xsi:type="dcterms:W3CDTF">2015-06-02T21:02:35Z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